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DC0A00C-184F-4AC7-ABB0-C7A17960508A}" type="datetimeFigureOut">
              <a:rPr lang="id-ID" smtClean="0"/>
              <a:pPr/>
              <a:t>13/01/2014</a:t>
            </a:fld>
            <a:endParaRPr lang="id-ID"/>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id-ID"/>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066BECF-09A4-495E-96A3-0AFB7A8E7B9D}"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DC0A00C-184F-4AC7-ABB0-C7A17960508A}" type="datetimeFigureOut">
              <a:rPr lang="id-ID" smtClean="0"/>
              <a:pPr/>
              <a:t>13/01/2014</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1066BECF-09A4-495E-96A3-0AFB7A8E7B9D}"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DC0A00C-184F-4AC7-ABB0-C7A17960508A}" type="datetimeFigureOut">
              <a:rPr lang="id-ID" smtClean="0"/>
              <a:pPr/>
              <a:t>13/01/2014</a:t>
            </a:fld>
            <a:endParaRPr lang="id-ID"/>
          </a:p>
        </p:txBody>
      </p:sp>
      <p:sp>
        <p:nvSpPr>
          <p:cNvPr id="5" name="Footer Placeholder 4"/>
          <p:cNvSpPr>
            <a:spLocks noGrp="1"/>
          </p:cNvSpPr>
          <p:nvPr>
            <p:ph type="ftr" sz="quarter" idx="11"/>
          </p:nvPr>
        </p:nvSpPr>
        <p:spPr>
          <a:xfrm>
            <a:off x="457200" y="6556248"/>
            <a:ext cx="3657600" cy="228600"/>
          </a:xfrm>
        </p:spPr>
        <p:txBody>
          <a:bodyPr/>
          <a:lstStyle>
            <a:extLst/>
          </a:lstStyle>
          <a:p>
            <a:endParaRPr lang="id-ID"/>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066BECF-09A4-495E-96A3-0AFB7A8E7B9D}"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DC0A00C-184F-4AC7-ABB0-C7A17960508A}" type="datetimeFigureOut">
              <a:rPr lang="id-ID" smtClean="0"/>
              <a:pPr/>
              <a:t>13/01/2014</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1066BECF-09A4-495E-96A3-0AFB7A8E7B9D}"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DC0A00C-184F-4AC7-ABB0-C7A17960508A}" type="datetimeFigureOut">
              <a:rPr lang="id-ID" smtClean="0"/>
              <a:pPr/>
              <a:t>13/01/2014</a:t>
            </a:fld>
            <a:endParaRPr lang="id-ID"/>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id-ID"/>
          </a:p>
        </p:txBody>
      </p:sp>
      <p:sp>
        <p:nvSpPr>
          <p:cNvPr id="6" name="Slide Number Placeholder 5"/>
          <p:cNvSpPr>
            <a:spLocks noGrp="1"/>
          </p:cNvSpPr>
          <p:nvPr>
            <p:ph type="sldNum" sz="quarter" idx="12"/>
          </p:nvPr>
        </p:nvSpPr>
        <p:spPr>
          <a:xfrm>
            <a:off x="6733952" y="6555112"/>
            <a:ext cx="588336" cy="228600"/>
          </a:xfrm>
        </p:spPr>
        <p:txBody>
          <a:bodyPr/>
          <a:lstStyle>
            <a:extLst/>
          </a:lstStyle>
          <a:p>
            <a:fld id="{1066BECF-09A4-495E-96A3-0AFB7A8E7B9D}"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DC0A00C-184F-4AC7-ABB0-C7A17960508A}" type="datetimeFigureOut">
              <a:rPr lang="id-ID" smtClean="0"/>
              <a:pPr/>
              <a:t>13/01/2014</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1066BECF-09A4-495E-96A3-0AFB7A8E7B9D}"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DC0A00C-184F-4AC7-ABB0-C7A17960508A}" type="datetimeFigureOut">
              <a:rPr lang="id-ID" smtClean="0"/>
              <a:pPr/>
              <a:t>13/01/2014</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1066BECF-09A4-495E-96A3-0AFB7A8E7B9D}"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DC0A00C-184F-4AC7-ABB0-C7A17960508A}" type="datetimeFigureOut">
              <a:rPr lang="id-ID" smtClean="0"/>
              <a:pPr/>
              <a:t>13/01/2014</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1066BECF-09A4-495E-96A3-0AFB7A8E7B9D}"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DC0A00C-184F-4AC7-ABB0-C7A17960508A}" type="datetimeFigureOut">
              <a:rPr lang="id-ID" smtClean="0"/>
              <a:pPr/>
              <a:t>13/01/2014</a:t>
            </a:fld>
            <a:endParaRPr lang="id-ID"/>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id-ID"/>
          </a:p>
        </p:txBody>
      </p:sp>
      <p:sp>
        <p:nvSpPr>
          <p:cNvPr id="4" name="Slide Number Placeholder 3"/>
          <p:cNvSpPr>
            <a:spLocks noGrp="1"/>
          </p:cNvSpPr>
          <p:nvPr>
            <p:ph type="sldNum" sz="quarter" idx="12"/>
          </p:nvPr>
        </p:nvSpPr>
        <p:spPr/>
        <p:txBody>
          <a:bodyPr/>
          <a:lstStyle>
            <a:extLst/>
          </a:lstStyle>
          <a:p>
            <a:fld id="{1066BECF-09A4-495E-96A3-0AFB7A8E7B9D}"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DC0A00C-184F-4AC7-ABB0-C7A17960508A}" type="datetimeFigureOut">
              <a:rPr lang="id-ID" smtClean="0"/>
              <a:pPr/>
              <a:t>13/01/2014</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1066BECF-09A4-495E-96A3-0AFB7A8E7B9D}"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CDC0A00C-184F-4AC7-ABB0-C7A17960508A}" type="datetimeFigureOut">
              <a:rPr lang="id-ID" smtClean="0"/>
              <a:pPr/>
              <a:t>13/01/2014</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1066BECF-09A4-495E-96A3-0AFB7A8E7B9D}" type="slidenum">
              <a:rPr lang="id-ID" smtClean="0"/>
              <a:pPr/>
              <a:t>‹#›</a:t>
            </a:fld>
            <a:endParaRPr lang="id-ID"/>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DC0A00C-184F-4AC7-ABB0-C7A17960508A}" type="datetimeFigureOut">
              <a:rPr lang="id-ID" smtClean="0"/>
              <a:pPr/>
              <a:t>13/01/2014</a:t>
            </a:fld>
            <a:endParaRPr lang="id-ID"/>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id-ID"/>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066BECF-09A4-495E-96A3-0AFB7A8E7B9D}"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ln/>
        </p:spPr>
        <p:style>
          <a:lnRef idx="1">
            <a:schemeClr val="accent1"/>
          </a:lnRef>
          <a:fillRef idx="2">
            <a:schemeClr val="accent1"/>
          </a:fillRef>
          <a:effectRef idx="1">
            <a:schemeClr val="accent1"/>
          </a:effectRef>
          <a:fontRef idx="minor">
            <a:schemeClr val="dk1"/>
          </a:fontRef>
        </p:style>
        <p:txBody>
          <a:bodyPr anchor="ctr">
            <a:normAutofit/>
          </a:bodyPr>
          <a:lstStyle/>
          <a:p>
            <a:pPr algn="ctr"/>
            <a:r>
              <a:rPr lang="id-ID" dirty="0" smtClean="0"/>
              <a:t>BAB 27</a:t>
            </a:r>
            <a:br>
              <a:rPr lang="id-ID" dirty="0" smtClean="0"/>
            </a:br>
            <a:endParaRPr lang="id-ID" dirty="0"/>
          </a:p>
        </p:txBody>
      </p:sp>
      <p:sp>
        <p:nvSpPr>
          <p:cNvPr id="10" name="Subtitle 9"/>
          <p:cNvSpPr>
            <a:spLocks noGrp="1"/>
          </p:cNvSpPr>
          <p:nvPr>
            <p:ph type="subTitle" idx="1"/>
          </p:nvPr>
        </p:nvSpPr>
        <p:spPr>
          <a:ln>
            <a:solidFill>
              <a:schemeClr val="accent4">
                <a:lumMod val="75000"/>
              </a:schemeClr>
            </a:solidFill>
          </a:ln>
        </p:spPr>
        <p:txBody>
          <a:bodyPr>
            <a:normAutofit lnSpcReduction="10000"/>
          </a:bodyPr>
          <a:lstStyle/>
          <a:p>
            <a:pPr algn="ctr"/>
            <a:r>
              <a:rPr lang="id-ID" sz="4000" dirty="0" smtClean="0"/>
              <a:t>RENCANA AUDIT YANG TANGGAP</a:t>
            </a:r>
          </a:p>
          <a:p>
            <a:pPr algn="ctr"/>
            <a:endParaRPr lang="id-ID" sz="4000" dirty="0" smtClean="0"/>
          </a:p>
          <a:p>
            <a:pPr algn="ctr"/>
            <a:endParaRPr lang="id-ID"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id-ID" dirty="0" smtClean="0"/>
              <a:t/>
            </a:r>
            <a:br>
              <a:rPr lang="id-ID" dirty="0" smtClean="0"/>
            </a:br>
            <a:r>
              <a:rPr lang="id-ID" dirty="0" smtClean="0"/>
              <a:t/>
            </a:r>
            <a:br>
              <a:rPr lang="id-ID" dirty="0" smtClean="0"/>
            </a:br>
            <a:r>
              <a:rPr lang="id-ID" dirty="0" smtClean="0"/>
              <a:t/>
            </a:r>
            <a:br>
              <a:rPr lang="id-ID" dirty="0" smtClean="0"/>
            </a:br>
            <a:r>
              <a:rPr lang="id-ID" dirty="0" smtClean="0"/>
              <a:t/>
            </a:r>
            <a:br>
              <a:rPr lang="id-ID" dirty="0" smtClean="0"/>
            </a:br>
            <a:r>
              <a:rPr lang="id-ID" dirty="0" smtClean="0"/>
              <a:t/>
            </a:r>
            <a:br>
              <a:rPr lang="id-ID" dirty="0" smtClean="0"/>
            </a:br>
            <a:endParaRPr lang="id-ID" dirty="0"/>
          </a:p>
        </p:txBody>
      </p:sp>
      <p:sp>
        <p:nvSpPr>
          <p:cNvPr id="11" name="Content Placeholder 10"/>
          <p:cNvSpPr>
            <a:spLocks noGrp="1"/>
          </p:cNvSpPr>
          <p:nvPr>
            <p:ph idx="1"/>
          </p:nvPr>
        </p:nvSpPr>
        <p:spPr/>
        <p:txBody>
          <a:bodyPr>
            <a:normAutofit/>
          </a:bodyPr>
          <a:lstStyle/>
          <a:p>
            <a:r>
              <a:rPr lang="id-ID" dirty="0" smtClean="0"/>
              <a:t>Dalam tahap kedua dari suatu proses audit (tahap menanggapi resiko),tujuannya ialah memperoleh bukti audit yang cukup dan tepat mengenai risiko yang dinilai assesed risks. Hal ini dapat dicapai dengan merancang dan mengimplementasi tanggapan yang tepat (appropriate responses) terhadap risiko salah saji material yang dinilai, pada tingkat laporan keuangan maupun tingkat asersi.</a:t>
            </a:r>
          </a:p>
        </p:txBody>
      </p:sp>
      <p:sp>
        <p:nvSpPr>
          <p:cNvPr id="12" name="Text Placeholder 11"/>
          <p:cNvSpPr>
            <a:spLocks noGrp="1"/>
          </p:cNvSpPr>
          <p:nvPr>
            <p:ph type="body" idx="4294967295"/>
          </p:nvPr>
        </p:nvSpPr>
        <p:spPr>
          <a:xfrm>
            <a:off x="0" y="571500"/>
            <a:ext cx="5897563" cy="1000125"/>
          </a:xfrm>
          <a:ln>
            <a:solidFill>
              <a:schemeClr val="tx2"/>
            </a:solidFill>
          </a:ln>
        </p:spPr>
        <p:txBody>
          <a:bodyPr>
            <a:normAutofit/>
          </a:bodyPr>
          <a:lstStyle/>
          <a:p>
            <a:r>
              <a:rPr lang="id-ID" sz="3200" dirty="0" smtClean="0">
                <a:solidFill>
                  <a:schemeClr val="tx2"/>
                </a:solidFill>
              </a:rPr>
              <a:t>TINJAUAN UMUM</a:t>
            </a:r>
            <a:endParaRPr lang="id-ID" sz="3200"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ox(in)">
                                      <p:cBhvr>
                                        <p:cTn id="7"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id-ID" dirty="0" smtClean="0"/>
              <a:t>LANGKAH AWAL</a:t>
            </a:r>
            <a:endParaRPr lang="id-ID" dirty="0"/>
          </a:p>
        </p:txBody>
      </p:sp>
      <p:sp>
        <p:nvSpPr>
          <p:cNvPr id="7" name="Content Placeholder 6"/>
          <p:cNvSpPr>
            <a:spLocks noGrp="1"/>
          </p:cNvSpPr>
          <p:nvPr>
            <p:ph idx="1"/>
          </p:nvPr>
        </p:nvSpPr>
        <p:spPr/>
        <p:txBody>
          <a:bodyPr/>
          <a:lstStyle/>
          <a:p>
            <a:r>
              <a:rPr lang="id-ID" dirty="0" smtClean="0">
                <a:solidFill>
                  <a:srgbClr val="002060"/>
                </a:solidFill>
              </a:rPr>
              <a:t>Langkah awal untuk merancang tanggapan audit yang efektif adalah dengan membuat daftar dari semua risiko yang dinilai dan dikembangkan pada akhir tahap penilaian risiko.</a:t>
            </a:r>
            <a:endParaRPr lang="id-ID" dirty="0">
              <a:solidFill>
                <a:srgbClr val="002060"/>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chor="ctr">
            <a:normAutofit/>
          </a:bodyPr>
          <a:lstStyle/>
          <a:p>
            <a:r>
              <a:rPr lang="id-ID" sz="2800" dirty="0" smtClean="0"/>
              <a:t>tanggapan menyeluruh (overall response) </a:t>
            </a:r>
            <a:endParaRPr lang="id-ID" sz="2800" dirty="0"/>
          </a:p>
        </p:txBody>
      </p:sp>
      <p:sp>
        <p:nvSpPr>
          <p:cNvPr id="14" name="Content Placeholder 13"/>
          <p:cNvSpPr>
            <a:spLocks noGrp="1"/>
          </p:cNvSpPr>
          <p:nvPr>
            <p:ph idx="1"/>
          </p:nvPr>
        </p:nvSpPr>
        <p:spPr>
          <a:xfrm>
            <a:off x="428596" y="1571612"/>
            <a:ext cx="7239000" cy="4846320"/>
          </a:xfrm>
        </p:spPr>
        <p:txBody>
          <a:bodyPr anchor="t">
            <a:normAutofit/>
          </a:bodyPr>
          <a:lstStyle/>
          <a:p>
            <a:pPr>
              <a:buNone/>
            </a:pPr>
            <a:endParaRPr lang="id-ID" sz="2000" dirty="0" smtClean="0"/>
          </a:p>
          <a:p>
            <a:pPr>
              <a:buNone/>
            </a:pPr>
            <a:endParaRPr lang="id-ID" sz="2000" dirty="0" smtClean="0"/>
          </a:p>
          <a:p>
            <a:pPr>
              <a:buNone/>
            </a:pPr>
            <a:endParaRPr lang="id-ID" sz="2000" dirty="0" smtClean="0"/>
          </a:p>
          <a:p>
            <a:pPr>
              <a:buNone/>
            </a:pPr>
            <a:r>
              <a:rPr lang="id-ID" sz="2400" dirty="0" smtClean="0">
                <a:solidFill>
                  <a:srgbClr val="C00000"/>
                </a:solidFill>
              </a:rPr>
              <a:t>Risiko yang pervasif pada tingkat laporan keuangan (seperti kelemahan lingkungan pengendalian dan/atau potensi terjadinya kecurangan yang dapat berdampak terhadap banyak asersi) ditangani melalui rancangan dan implementasi tanggapan menyeluruh oleh auditor.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id-ID" dirty="0" smtClean="0"/>
              <a:t>KOTAK PERALATAN AUDIT</a:t>
            </a:r>
            <a:endParaRPr lang="id-ID" dirty="0"/>
          </a:p>
        </p:txBody>
      </p:sp>
      <p:sp>
        <p:nvSpPr>
          <p:cNvPr id="3" name="Content Placeholder 2"/>
          <p:cNvSpPr>
            <a:spLocks noGrp="1"/>
          </p:cNvSpPr>
          <p:nvPr>
            <p:ph idx="1"/>
          </p:nvPr>
        </p:nvSpPr>
        <p:spPr>
          <a:solidFill>
            <a:schemeClr val="accent4">
              <a:lumMod val="40000"/>
              <a:lumOff val="60000"/>
            </a:schemeClr>
          </a:solidFill>
          <a:ln>
            <a:solidFill>
              <a:schemeClr val="accent6"/>
            </a:solidFill>
          </a:ln>
          <a:effectLst>
            <a:glow rad="63500">
              <a:schemeClr val="accent1">
                <a:satMod val="175000"/>
                <a:alpha val="40000"/>
              </a:schemeClr>
            </a:glow>
          </a:effectLst>
        </p:spPr>
        <p:txBody>
          <a:bodyPr>
            <a:normAutofit fontScale="92500" lnSpcReduction="20000"/>
          </a:bodyPr>
          <a:lstStyle/>
          <a:p>
            <a:pPr>
              <a:buNone/>
            </a:pPr>
            <a:r>
              <a:rPr lang="id-ID" dirty="0" smtClean="0"/>
              <a:t>Suatu kotak peralataan auditor yaitu berisi:</a:t>
            </a:r>
          </a:p>
          <a:p>
            <a:pPr>
              <a:buNone/>
            </a:pPr>
            <a:endParaRPr lang="id-ID" dirty="0" smtClean="0"/>
          </a:p>
          <a:p>
            <a:pPr>
              <a:buNone/>
            </a:pPr>
            <a:r>
              <a:rPr lang="id-ID" dirty="0" smtClean="0"/>
              <a:t>              Prosedur substantif dasar</a:t>
            </a:r>
          </a:p>
          <a:p>
            <a:pPr>
              <a:buNone/>
            </a:pPr>
            <a:endParaRPr lang="id-ID" dirty="0" smtClean="0"/>
          </a:p>
          <a:p>
            <a:pPr>
              <a:buNone/>
            </a:pPr>
            <a:r>
              <a:rPr lang="id-ID" dirty="0" smtClean="0"/>
              <a:t>              Prosedur substantif yang diperluas </a:t>
            </a:r>
          </a:p>
          <a:p>
            <a:pPr>
              <a:buNone/>
            </a:pPr>
            <a:endParaRPr lang="id-ID" dirty="0" smtClean="0"/>
          </a:p>
          <a:p>
            <a:pPr>
              <a:buNone/>
            </a:pPr>
            <a:r>
              <a:rPr lang="id-ID" dirty="0" smtClean="0"/>
              <a:t>              Prosedur analitikal substantif</a:t>
            </a:r>
          </a:p>
          <a:p>
            <a:pPr>
              <a:buNone/>
            </a:pPr>
            <a:endParaRPr lang="id-ID" dirty="0" smtClean="0"/>
          </a:p>
          <a:p>
            <a:pPr>
              <a:buNone/>
            </a:pPr>
            <a:r>
              <a:rPr lang="id-ID" dirty="0" smtClean="0"/>
              <a:t>              Uji pengendalian</a:t>
            </a:r>
          </a:p>
          <a:p>
            <a:pPr>
              <a:buNone/>
            </a:pPr>
            <a:endParaRPr lang="id-ID" dirty="0" smtClean="0"/>
          </a:p>
          <a:p>
            <a:pPr>
              <a:buNone/>
            </a:pPr>
            <a:endParaRPr lang="id-ID" dirty="0" smtClean="0"/>
          </a:p>
          <a:p>
            <a:pPr>
              <a:buNone/>
            </a:pPr>
            <a:endParaRPr lang="id-ID" dirty="0" smtClean="0"/>
          </a:p>
          <a:p>
            <a:pPr>
              <a:buNone/>
            </a:pPr>
            <a:r>
              <a:rPr lang="id-ID" dirty="0" smtClean="0"/>
              <a:t>               </a:t>
            </a:r>
          </a:p>
          <a:p>
            <a:pPr>
              <a:buNone/>
            </a:pPr>
            <a:endParaRPr lang="id-ID" dirty="0" smtClean="0"/>
          </a:p>
          <a:p>
            <a:pPr>
              <a:buNone/>
            </a:pPr>
            <a:endParaRPr lang="id-ID" dirty="0" smtClean="0"/>
          </a:p>
          <a:p>
            <a:pPr>
              <a:buNone/>
            </a:pPr>
            <a:endParaRPr lang="id-ID" dirty="0"/>
          </a:p>
        </p:txBody>
      </p:sp>
      <p:sp>
        <p:nvSpPr>
          <p:cNvPr id="6" name="Right Arrow 5"/>
          <p:cNvSpPr/>
          <p:nvPr/>
        </p:nvSpPr>
        <p:spPr>
          <a:xfrm>
            <a:off x="642910" y="378619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ight Arrow 6"/>
          <p:cNvSpPr/>
          <p:nvPr/>
        </p:nvSpPr>
        <p:spPr>
          <a:xfrm>
            <a:off x="642910" y="457200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Right Arrow 7"/>
          <p:cNvSpPr/>
          <p:nvPr/>
        </p:nvSpPr>
        <p:spPr>
          <a:xfrm>
            <a:off x="642910" y="300037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ight Arrow 4"/>
          <p:cNvSpPr/>
          <p:nvPr/>
        </p:nvSpPr>
        <p:spPr>
          <a:xfrm>
            <a:off x="642910" y="221455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bg/>
                                          </p:spTgt>
                                        </p:tgtEl>
                                        <p:attrNameLst>
                                          <p:attrName>style.visibility</p:attrName>
                                        </p:attrNameLst>
                                      </p:cBhvr>
                                      <p:to>
                                        <p:strVal val="visible"/>
                                      </p:to>
                                    </p:set>
                                    <p:anim calcmode="lin" valueType="num">
                                      <p:cBhvr additive="base">
                                        <p:cTn id="30" dur="500" fill="hold"/>
                                        <p:tgtEl>
                                          <p:spTgt spid="3">
                                            <p:bg/>
                                          </p:spTgt>
                                        </p:tgtEl>
                                        <p:attrNameLst>
                                          <p:attrName>ppt_x</p:attrName>
                                        </p:attrNameLst>
                                      </p:cBhvr>
                                      <p:tavLst>
                                        <p:tav tm="0">
                                          <p:val>
                                            <p:strVal val="#ppt_x"/>
                                          </p:val>
                                        </p:tav>
                                        <p:tav tm="100000">
                                          <p:val>
                                            <p:strVal val="#ppt_x"/>
                                          </p:val>
                                        </p:tav>
                                      </p:tavLst>
                                    </p:anim>
                                    <p:anim calcmode="lin" valueType="num">
                                      <p:cBhvr additive="base">
                                        <p:cTn id="31"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0" end="0"/>
                                            </p:txEl>
                                          </p:spTgt>
                                        </p:tgtEl>
                                        <p:attrNameLst>
                                          <p:attrName>style.visibility</p:attrName>
                                        </p:attrNameLst>
                                      </p:cBhvr>
                                      <p:to>
                                        <p:strVal val="visible"/>
                                      </p:to>
                                    </p:set>
                                    <p:anim calcmode="lin" valueType="num">
                                      <p:cBhvr additive="base">
                                        <p:cTn id="36"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 calcmode="lin" valueType="num">
                                      <p:cBhvr additive="base">
                                        <p:cTn id="4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 calcmode="lin" valueType="num">
                                      <p:cBhvr additive="base">
                                        <p:cTn id="4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additive="base">
                                        <p:cTn id="5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 calcmode="lin" valueType="num">
                                      <p:cBhvr additive="base">
                                        <p:cTn id="60"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3">
                                            <p:txEl>
                                              <p:pRg st="12" end="12"/>
                                            </p:txEl>
                                          </p:spTgt>
                                        </p:tgtEl>
                                        <p:attrNameLst>
                                          <p:attrName>style.visibility</p:attrName>
                                        </p:attrNameLst>
                                      </p:cBhvr>
                                      <p:to>
                                        <p:strVal val="visible"/>
                                      </p:to>
                                    </p:set>
                                    <p:anim calcmode="lin" valueType="num">
                                      <p:cBhvr additive="base">
                                        <p:cTn id="66"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6" grpId="0" animBg="1"/>
      <p:bldP spid="7" grpId="0" animBg="1"/>
      <p:bldP spid="8"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id-ID" dirty="0" smtClean="0"/>
              <a:t>Rencana audit responsif</a:t>
            </a:r>
            <a:endParaRPr lang="id-ID" dirty="0"/>
          </a:p>
        </p:txBody>
      </p:sp>
      <p:sp>
        <p:nvSpPr>
          <p:cNvPr id="3" name="Content Placeholder 2"/>
          <p:cNvSpPr>
            <a:spLocks noGrp="1"/>
          </p:cNvSpPr>
          <p:nvPr>
            <p:ph idx="1"/>
          </p:nvPr>
        </p:nvSpPr>
        <p:spPr>
          <a:solidFill>
            <a:schemeClr val="tx2">
              <a:lumMod val="40000"/>
              <a:lumOff val="60000"/>
            </a:schemeClr>
          </a:solidFill>
        </p:spPr>
        <p:style>
          <a:lnRef idx="2">
            <a:schemeClr val="accent4"/>
          </a:lnRef>
          <a:fillRef idx="1">
            <a:schemeClr val="lt1"/>
          </a:fillRef>
          <a:effectRef idx="0">
            <a:schemeClr val="accent4"/>
          </a:effectRef>
          <a:fontRef idx="minor">
            <a:schemeClr val="dk1"/>
          </a:fontRef>
        </p:style>
        <p:txBody>
          <a:bodyPr>
            <a:normAutofit lnSpcReduction="10000"/>
          </a:bodyPr>
          <a:lstStyle/>
          <a:p>
            <a:endParaRPr lang="id-ID" dirty="0" smtClean="0"/>
          </a:p>
          <a:p>
            <a:r>
              <a:rPr lang="id-ID" sz="2400" dirty="0" smtClean="0"/>
              <a:t>Ada tiga langkah umum yang dijalankan auditor dalam menyusun rencana yaitu:</a:t>
            </a:r>
          </a:p>
          <a:p>
            <a:endParaRPr lang="id-ID" sz="2400" dirty="0" smtClean="0"/>
          </a:p>
          <a:p>
            <a:pPr>
              <a:buNone/>
            </a:pPr>
            <a:r>
              <a:rPr lang="id-ID" sz="2400" dirty="0" smtClean="0"/>
              <a:t>           Tanggapi risiko yang dinilai pada tingkat               laporan keuangan (atau tanggapan menyeluruh)</a:t>
            </a:r>
          </a:p>
          <a:p>
            <a:pPr>
              <a:buNone/>
            </a:pPr>
            <a:endParaRPr lang="id-ID" sz="2400" dirty="0" smtClean="0"/>
          </a:p>
          <a:p>
            <a:pPr>
              <a:buNone/>
            </a:pPr>
            <a:r>
              <a:rPr lang="id-ID" sz="2400" dirty="0" smtClean="0"/>
              <a:t>            Identifikasi prosedur tertentu yang diperlukan untuk area laporan keuangan yang material, dan</a:t>
            </a:r>
          </a:p>
          <a:p>
            <a:pPr>
              <a:buNone/>
            </a:pPr>
            <a:endParaRPr lang="id-ID" sz="2400" dirty="0" smtClean="0"/>
          </a:p>
          <a:p>
            <a:pPr>
              <a:buNone/>
            </a:pPr>
            <a:r>
              <a:rPr lang="id-ID" sz="2400" dirty="0" smtClean="0"/>
              <a:t>            Tentukan prosedur audit dan luasnya</a:t>
            </a:r>
          </a:p>
          <a:p>
            <a:endParaRPr lang="id-ID" dirty="0"/>
          </a:p>
        </p:txBody>
      </p:sp>
      <p:sp>
        <p:nvSpPr>
          <p:cNvPr id="4" name="4-Point Star 3"/>
          <p:cNvSpPr/>
          <p:nvPr/>
        </p:nvSpPr>
        <p:spPr>
          <a:xfrm>
            <a:off x="928662" y="3143248"/>
            <a:ext cx="500066" cy="357190"/>
          </a:xfrm>
          <a:prstGeom prst="star4">
            <a:avLst>
              <a:gd name="adj" fmla="val 12500"/>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d-ID"/>
          </a:p>
        </p:txBody>
      </p:sp>
      <p:sp>
        <p:nvSpPr>
          <p:cNvPr id="6" name="4-Point Star 5"/>
          <p:cNvSpPr/>
          <p:nvPr/>
        </p:nvSpPr>
        <p:spPr>
          <a:xfrm>
            <a:off x="928662" y="5786454"/>
            <a:ext cx="428628" cy="357190"/>
          </a:xfrm>
          <a:prstGeom prst="star4">
            <a:avLst>
              <a:gd name="adj" fmla="val 12500"/>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d-ID"/>
          </a:p>
        </p:txBody>
      </p:sp>
      <p:sp>
        <p:nvSpPr>
          <p:cNvPr id="7" name="4-Point Star 6"/>
          <p:cNvSpPr/>
          <p:nvPr/>
        </p:nvSpPr>
        <p:spPr>
          <a:xfrm>
            <a:off x="928662" y="4286256"/>
            <a:ext cx="500066" cy="357190"/>
          </a:xfrm>
          <a:prstGeom prst="star4">
            <a:avLst>
              <a:gd name="adj" fmla="val 12500"/>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diamond(out)">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3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out)">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32"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out)">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32"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amond(out)">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32"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diamond(out)">
                                      <p:cBhvr>
                                        <p:cTn id="27" dur="20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mph" presetSubtype="0" fill="hold" grpId="1" nodeType="clickEffect">
                                  <p:stCondLst>
                                    <p:cond delay="0"/>
                                  </p:stCondLst>
                                  <p:childTnLst>
                                    <p:animRot by="21600000">
                                      <p:cBhvr>
                                        <p:cTn id="31" dur="2000" fill="hold"/>
                                        <p:tgtEl>
                                          <p:spTgt spid="4"/>
                                        </p:tgtEl>
                                        <p:attrNameLst>
                                          <p:attrName>r</p:attrName>
                                        </p:attrNameLst>
                                      </p:cBhvr>
                                    </p:animRot>
                                  </p:childTnLst>
                                </p:cTn>
                              </p:par>
                            </p:childTnLst>
                          </p:cTn>
                        </p:par>
                      </p:childTnLst>
                    </p:cTn>
                  </p:par>
                  <p:par>
                    <p:cTn id="32" fill="hold">
                      <p:stCondLst>
                        <p:cond delay="indefinite"/>
                      </p:stCondLst>
                      <p:childTnLst>
                        <p:par>
                          <p:cTn id="33" fill="hold">
                            <p:stCondLst>
                              <p:cond delay="0"/>
                            </p:stCondLst>
                            <p:childTnLst>
                              <p:par>
                                <p:cTn id="34" presetID="8" presetClass="emph" presetSubtype="0" fill="hold" grpId="0" nodeType="clickEffect">
                                  <p:stCondLst>
                                    <p:cond delay="0"/>
                                  </p:stCondLst>
                                  <p:childTnLst>
                                    <p:animRot by="21600000">
                                      <p:cBhvr>
                                        <p:cTn id="35" dur="2000" fill="hold"/>
                                        <p:tgtEl>
                                          <p:spTgt spid="6"/>
                                        </p:tgtEl>
                                        <p:attrNameLst>
                                          <p:attrName>r</p:attrName>
                                        </p:attrNameLst>
                                      </p:cBhvr>
                                    </p:animRot>
                                  </p:childTnLst>
                                </p:cTn>
                              </p:par>
                            </p:childTnLst>
                          </p:cTn>
                        </p:par>
                      </p:childTnLst>
                    </p:cTn>
                  </p:par>
                  <p:par>
                    <p:cTn id="36" fill="hold">
                      <p:stCondLst>
                        <p:cond delay="indefinite"/>
                      </p:stCondLst>
                      <p:childTnLst>
                        <p:par>
                          <p:cTn id="37" fill="hold">
                            <p:stCondLst>
                              <p:cond delay="0"/>
                            </p:stCondLst>
                            <p:childTnLst>
                              <p:par>
                                <p:cTn id="38" presetID="8" presetClass="emph" presetSubtype="0" fill="hold" grpId="0" nodeType="clickEffect">
                                  <p:stCondLst>
                                    <p:cond delay="0"/>
                                  </p:stCondLst>
                                  <p:childTnLst>
                                    <p:animRot by="21600000">
                                      <p:cBhvr>
                                        <p:cTn id="39"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1"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143372" y="857232"/>
            <a:ext cx="5000628" cy="2057400"/>
          </a:xfrm>
        </p:spPr>
        <p:txBody>
          <a:bodyPr anchor="ctr"/>
          <a:lstStyle/>
          <a:p>
            <a:r>
              <a:rPr lang="id-ID" dirty="0" smtClean="0"/>
              <a:t>Menanggapi risiko fraud</a:t>
            </a:r>
            <a:endParaRPr lang="id-ID" dirty="0"/>
          </a:p>
        </p:txBody>
      </p:sp>
      <p:sp>
        <p:nvSpPr>
          <p:cNvPr id="8" name="Text Placeholder 7"/>
          <p:cNvSpPr>
            <a:spLocks noGrp="1"/>
          </p:cNvSpPr>
          <p:nvPr>
            <p:ph type="body" sz="half" idx="2"/>
          </p:nvPr>
        </p:nvSpPr>
        <p:spPr>
          <a:xfrm>
            <a:off x="5143504" y="2928934"/>
            <a:ext cx="4000496" cy="3286148"/>
          </a:xfr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a:normAutofit fontScale="77500" lnSpcReduction="20000"/>
          </a:bodyPr>
          <a:lstStyle/>
          <a:p>
            <a:r>
              <a:rPr lang="id-ID" sz="2800" dirty="0" smtClean="0">
                <a:solidFill>
                  <a:schemeClr val="accent6">
                    <a:lumMod val="50000"/>
                  </a:schemeClr>
                </a:solidFill>
              </a:rPr>
              <a:t>Risiko kecurangan atau fraud dapat terjadi di semua entitas, dan perlu mendapat perhatian ketika auditor menyusun rencana audit.</a:t>
            </a:r>
          </a:p>
          <a:p>
            <a:r>
              <a:rPr lang="id-ID" sz="2800" dirty="0" smtClean="0">
                <a:solidFill>
                  <a:schemeClr val="accent6">
                    <a:lumMod val="50000"/>
                  </a:schemeClr>
                </a:solidFill>
              </a:rPr>
              <a:t>Langkah pertama ialah menilai risiko potensial terjadinya kecurangan, dan kemudian merancang tanggapan yang menyeluruh dan terinci secara tepat.</a:t>
            </a:r>
            <a:endParaRPr lang="id-ID" sz="2800" dirty="0">
              <a:solidFill>
                <a:schemeClr val="accent6">
                  <a:lumMod val="50000"/>
                </a:schemeClr>
              </a:solidFill>
            </a:endParaRPr>
          </a:p>
        </p:txBody>
      </p:sp>
      <p:pic>
        <p:nvPicPr>
          <p:cNvPr id="1034" name="Picture 10" descr="C:\Program Files\Microsoft Office\MEDIA\CAGCAT10\j0292020.wmf"/>
          <p:cNvPicPr>
            <a:picLocks noChangeAspect="1" noChangeArrowheads="1"/>
          </p:cNvPicPr>
          <p:nvPr/>
        </p:nvPicPr>
        <p:blipFill>
          <a:blip r:embed="rId2"/>
          <a:srcRect/>
          <a:stretch>
            <a:fillRect/>
          </a:stretch>
        </p:blipFill>
        <p:spPr bwMode="auto">
          <a:xfrm>
            <a:off x="1643042" y="2143116"/>
            <a:ext cx="1869034" cy="1773936"/>
          </a:xfrm>
          <a:prstGeom prst="rect">
            <a:avLst/>
          </a:prstGeom>
          <a:noFill/>
          <a:ln>
            <a:solidFill>
              <a:schemeClr val="tx1"/>
            </a:solidFill>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1073</TotalTime>
  <Words>252</Words>
  <Application>Microsoft Office PowerPoint</Application>
  <PresentationFormat>On-screen Show (4:3)</PresentationFormat>
  <Paragraphs>39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Opulent</vt:lpstr>
      <vt:lpstr>BAB 27 </vt:lpstr>
      <vt:lpstr>     </vt:lpstr>
      <vt:lpstr>LANGKAH AWAL</vt:lpstr>
      <vt:lpstr>tanggapan menyeluruh (overall response) </vt:lpstr>
      <vt:lpstr>KOTAK PERALATAN AUDIT</vt:lpstr>
      <vt:lpstr>Rencana audit responsif</vt:lpstr>
      <vt:lpstr>Menanggapi risiko fraud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RENCANA AUDIT YANG TANGGAP</dc:title>
  <dc:creator>Afnan</dc:creator>
  <cp:lastModifiedBy>XP</cp:lastModifiedBy>
  <cp:revision>45</cp:revision>
  <dcterms:created xsi:type="dcterms:W3CDTF">2014-01-06T09:09:47Z</dcterms:created>
  <dcterms:modified xsi:type="dcterms:W3CDTF">2014-01-13T15:32:34Z</dcterms:modified>
</cp:coreProperties>
</file>